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64"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170600710999484"/>
          <c:y val="7.9478620251152446E-2"/>
          <c:w val="0.76155148555648067"/>
          <c:h val="0.45336357275798322"/>
        </c:manualLayout>
      </c:layout>
      <c:barChart>
        <c:barDir val="col"/>
        <c:grouping val="clustered"/>
        <c:varyColors val="0"/>
        <c:ser>
          <c:idx val="1"/>
          <c:order val="1"/>
          <c:tx>
            <c:strRef>
              <c:f>wajir_2020_2024_malaria!$D$1</c:f>
              <c:strCache>
                <c:ptCount val="1"/>
                <c:pt idx="0">
                  <c:v>Rainfall</c:v>
                </c:pt>
              </c:strCache>
            </c:strRef>
          </c:tx>
          <c:spPr>
            <a:solidFill>
              <a:schemeClr val="accent2"/>
            </a:solidFill>
            <a:ln>
              <a:noFill/>
            </a:ln>
            <a:effectLst/>
          </c:spPr>
          <c:invertIfNegative val="0"/>
          <c:cat>
            <c:multiLvlStrRef>
              <c:f>wajir_2020_2024_malaria!$A$2:$B$51</c:f>
              <c:multiLvlStrCache>
                <c:ptCount val="50"/>
                <c:lvl>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January</c:v>
                  </c:pt>
                  <c:pt idx="13">
                    <c:v>February</c:v>
                  </c:pt>
                  <c:pt idx="14">
                    <c:v>March</c:v>
                  </c:pt>
                  <c:pt idx="15">
                    <c:v>April</c:v>
                  </c:pt>
                  <c:pt idx="16">
                    <c:v>May</c:v>
                  </c:pt>
                  <c:pt idx="17">
                    <c:v>June</c:v>
                  </c:pt>
                  <c:pt idx="18">
                    <c:v>July</c:v>
                  </c:pt>
                  <c:pt idx="19">
                    <c:v>August</c:v>
                  </c:pt>
                  <c:pt idx="20">
                    <c:v>September</c:v>
                  </c:pt>
                  <c:pt idx="21">
                    <c:v>October</c:v>
                  </c:pt>
                  <c:pt idx="22">
                    <c:v>November</c:v>
                  </c:pt>
                  <c:pt idx="23">
                    <c:v>December</c:v>
                  </c:pt>
                  <c:pt idx="24">
                    <c:v>January</c:v>
                  </c:pt>
                  <c:pt idx="25">
                    <c:v>February</c:v>
                  </c:pt>
                  <c:pt idx="26">
                    <c:v>March</c:v>
                  </c:pt>
                  <c:pt idx="27">
                    <c:v>April</c:v>
                  </c:pt>
                  <c:pt idx="28">
                    <c:v>May</c:v>
                  </c:pt>
                  <c:pt idx="29">
                    <c:v>June</c:v>
                  </c:pt>
                  <c:pt idx="30">
                    <c:v>July</c:v>
                  </c:pt>
                  <c:pt idx="31">
                    <c:v>August</c:v>
                  </c:pt>
                  <c:pt idx="32">
                    <c:v>September</c:v>
                  </c:pt>
                  <c:pt idx="33">
                    <c:v>October</c:v>
                  </c:pt>
                  <c:pt idx="34">
                    <c:v>November</c:v>
                  </c:pt>
                  <c:pt idx="35">
                    <c:v>December</c:v>
                  </c:pt>
                  <c:pt idx="36">
                    <c:v>January</c:v>
                  </c:pt>
                  <c:pt idx="37">
                    <c:v>February</c:v>
                  </c:pt>
                  <c:pt idx="38">
                    <c:v>March</c:v>
                  </c:pt>
                  <c:pt idx="39">
                    <c:v>April</c:v>
                  </c:pt>
                  <c:pt idx="40">
                    <c:v>May</c:v>
                  </c:pt>
                  <c:pt idx="41">
                    <c:v>June</c:v>
                  </c:pt>
                  <c:pt idx="42">
                    <c:v>July</c:v>
                  </c:pt>
                  <c:pt idx="43">
                    <c:v>August</c:v>
                  </c:pt>
                  <c:pt idx="44">
                    <c:v>September</c:v>
                  </c:pt>
                  <c:pt idx="45">
                    <c:v>October</c:v>
                  </c:pt>
                  <c:pt idx="46">
                    <c:v>November</c:v>
                  </c:pt>
                  <c:pt idx="47">
                    <c:v>December</c:v>
                  </c:pt>
                  <c:pt idx="48">
                    <c:v>January</c:v>
                  </c:pt>
                  <c:pt idx="49">
                    <c:v>February</c:v>
                  </c:pt>
                </c:lvl>
                <c:lvl>
                  <c:pt idx="0">
                    <c:v>2020</c:v>
                  </c:pt>
                  <c:pt idx="12">
                    <c:v>2021</c:v>
                  </c:pt>
                  <c:pt idx="24">
                    <c:v>2022</c:v>
                  </c:pt>
                  <c:pt idx="36">
                    <c:v>2023</c:v>
                  </c:pt>
                  <c:pt idx="48">
                    <c:v>2024</c:v>
                  </c:pt>
                </c:lvl>
              </c:multiLvlStrCache>
            </c:multiLvlStrRef>
          </c:cat>
          <c:val>
            <c:numRef>
              <c:f>wajir_2020_2024_malaria!$D$2:$D$51</c:f>
              <c:numCache>
                <c:formatCode>General</c:formatCode>
                <c:ptCount val="50"/>
                <c:pt idx="0">
                  <c:v>69.012537504999997</c:v>
                </c:pt>
                <c:pt idx="1">
                  <c:v>26.526936035999999</c:v>
                </c:pt>
                <c:pt idx="2">
                  <c:v>275.75605840000003</c:v>
                </c:pt>
                <c:pt idx="3">
                  <c:v>809.11465050000004</c:v>
                </c:pt>
                <c:pt idx="4">
                  <c:v>43.114583720000006</c:v>
                </c:pt>
                <c:pt idx="5">
                  <c:v>9.830267297999999</c:v>
                </c:pt>
                <c:pt idx="6">
                  <c:v>25.805091983000001</c:v>
                </c:pt>
                <c:pt idx="7">
                  <c:v>14.954862578999998</c:v>
                </c:pt>
                <c:pt idx="8">
                  <c:v>26.344224237999999</c:v>
                </c:pt>
                <c:pt idx="9">
                  <c:v>167.79968897999998</c:v>
                </c:pt>
                <c:pt idx="10">
                  <c:v>469.20894647000006</c:v>
                </c:pt>
                <c:pt idx="11">
                  <c:v>176.24782267000001</c:v>
                </c:pt>
                <c:pt idx="12">
                  <c:v>23.806547928000001</c:v>
                </c:pt>
                <c:pt idx="13">
                  <c:v>7.1667367099999995</c:v>
                </c:pt>
                <c:pt idx="14">
                  <c:v>48.744421028999994</c:v>
                </c:pt>
                <c:pt idx="15">
                  <c:v>562.92111068000008</c:v>
                </c:pt>
                <c:pt idx="16">
                  <c:v>66.744258748999997</c:v>
                </c:pt>
                <c:pt idx="17">
                  <c:v>10.926551641999998</c:v>
                </c:pt>
                <c:pt idx="18">
                  <c:v>68.046320585000004</c:v>
                </c:pt>
                <c:pt idx="19">
                  <c:v>0.91015067900000002</c:v>
                </c:pt>
                <c:pt idx="20">
                  <c:v>9.1246264729999993</c:v>
                </c:pt>
                <c:pt idx="21">
                  <c:v>28.489616258000005</c:v>
                </c:pt>
                <c:pt idx="22">
                  <c:v>299.86071071000003</c:v>
                </c:pt>
                <c:pt idx="23">
                  <c:v>162.53081179</c:v>
                </c:pt>
                <c:pt idx="24">
                  <c:v>94.130444733999994</c:v>
                </c:pt>
                <c:pt idx="25">
                  <c:v>0.32668881799999999</c:v>
                </c:pt>
                <c:pt idx="26">
                  <c:v>82.948586672999994</c:v>
                </c:pt>
                <c:pt idx="27">
                  <c:v>446.05529466999997</c:v>
                </c:pt>
                <c:pt idx="28">
                  <c:v>324.03867997999998</c:v>
                </c:pt>
                <c:pt idx="29">
                  <c:v>5.3594083959999992</c:v>
                </c:pt>
                <c:pt idx="30">
                  <c:v>3.7169463759999997</c:v>
                </c:pt>
                <c:pt idx="31">
                  <c:v>2.359505408</c:v>
                </c:pt>
                <c:pt idx="32">
                  <c:v>1.5358399579999997</c:v>
                </c:pt>
                <c:pt idx="33">
                  <c:v>32.969527657</c:v>
                </c:pt>
                <c:pt idx="34">
                  <c:v>76.992976510999995</c:v>
                </c:pt>
                <c:pt idx="35">
                  <c:v>192.31269660000001</c:v>
                </c:pt>
                <c:pt idx="36">
                  <c:v>22.616260279000002</c:v>
                </c:pt>
                <c:pt idx="37">
                  <c:v>1.6532653460000002</c:v>
                </c:pt>
                <c:pt idx="38">
                  <c:v>1037.0139653000001</c:v>
                </c:pt>
                <c:pt idx="39">
                  <c:v>1146.9733469</c:v>
                </c:pt>
                <c:pt idx="40">
                  <c:v>94.909763311999995</c:v>
                </c:pt>
                <c:pt idx="41">
                  <c:v>2.6005994839999995</c:v>
                </c:pt>
                <c:pt idx="42">
                  <c:v>0.57551294899999994</c:v>
                </c:pt>
                <c:pt idx="43">
                  <c:v>11.885071051000001</c:v>
                </c:pt>
                <c:pt idx="44">
                  <c:v>1.8207752180000001</c:v>
                </c:pt>
                <c:pt idx="45">
                  <c:v>928.76000192000004</c:v>
                </c:pt>
                <c:pt idx="46">
                  <c:v>2063.1499547000003</c:v>
                </c:pt>
                <c:pt idx="47">
                  <c:v>12.131006269</c:v>
                </c:pt>
                <c:pt idx="48">
                  <c:v>44.949201346999999</c:v>
                </c:pt>
                <c:pt idx="49">
                  <c:v>11.195531567</c:v>
                </c:pt>
              </c:numCache>
            </c:numRef>
          </c:val>
          <c:extLst>
            <c:ext xmlns:c16="http://schemas.microsoft.com/office/drawing/2014/chart" uri="{C3380CC4-5D6E-409C-BE32-E72D297353CC}">
              <c16:uniqueId val="{00000000-0C2D-4BDE-941B-9C4480C0D38B}"/>
            </c:ext>
          </c:extLst>
        </c:ser>
        <c:dLbls>
          <c:showLegendKey val="0"/>
          <c:showVal val="0"/>
          <c:showCatName val="0"/>
          <c:showSerName val="0"/>
          <c:showPercent val="0"/>
          <c:showBubbleSize val="0"/>
        </c:dLbls>
        <c:gapWidth val="150"/>
        <c:axId val="595318168"/>
        <c:axId val="595319480"/>
      </c:barChart>
      <c:lineChart>
        <c:grouping val="standard"/>
        <c:varyColors val="0"/>
        <c:ser>
          <c:idx val="0"/>
          <c:order val="0"/>
          <c:tx>
            <c:strRef>
              <c:f>wajir_2020_2024_malaria!$C$1</c:f>
              <c:strCache>
                <c:ptCount val="1"/>
                <c:pt idx="0">
                  <c:v>Confirmed Cases</c:v>
                </c:pt>
              </c:strCache>
            </c:strRef>
          </c:tx>
          <c:spPr>
            <a:ln w="28575" cap="rnd">
              <a:solidFill>
                <a:schemeClr val="accent1"/>
              </a:solidFill>
              <a:round/>
            </a:ln>
            <a:effectLst/>
          </c:spPr>
          <c:marker>
            <c:symbol val="none"/>
          </c:marker>
          <c:cat>
            <c:multiLvlStrRef>
              <c:f>wajir_2020_2024_malaria!$A$2:$B$51</c:f>
              <c:multiLvlStrCache>
                <c:ptCount val="50"/>
                <c:lvl>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January</c:v>
                  </c:pt>
                  <c:pt idx="13">
                    <c:v>February</c:v>
                  </c:pt>
                  <c:pt idx="14">
                    <c:v>March</c:v>
                  </c:pt>
                  <c:pt idx="15">
                    <c:v>April</c:v>
                  </c:pt>
                  <c:pt idx="16">
                    <c:v>May</c:v>
                  </c:pt>
                  <c:pt idx="17">
                    <c:v>June</c:v>
                  </c:pt>
                  <c:pt idx="18">
                    <c:v>July</c:v>
                  </c:pt>
                  <c:pt idx="19">
                    <c:v>August</c:v>
                  </c:pt>
                  <c:pt idx="20">
                    <c:v>September</c:v>
                  </c:pt>
                  <c:pt idx="21">
                    <c:v>October</c:v>
                  </c:pt>
                  <c:pt idx="22">
                    <c:v>November</c:v>
                  </c:pt>
                  <c:pt idx="23">
                    <c:v>December</c:v>
                  </c:pt>
                  <c:pt idx="24">
                    <c:v>January</c:v>
                  </c:pt>
                  <c:pt idx="25">
                    <c:v>February</c:v>
                  </c:pt>
                  <c:pt idx="26">
                    <c:v>March</c:v>
                  </c:pt>
                  <c:pt idx="27">
                    <c:v>April</c:v>
                  </c:pt>
                  <c:pt idx="28">
                    <c:v>May</c:v>
                  </c:pt>
                  <c:pt idx="29">
                    <c:v>June</c:v>
                  </c:pt>
                  <c:pt idx="30">
                    <c:v>July</c:v>
                  </c:pt>
                  <c:pt idx="31">
                    <c:v>August</c:v>
                  </c:pt>
                  <c:pt idx="32">
                    <c:v>September</c:v>
                  </c:pt>
                  <c:pt idx="33">
                    <c:v>October</c:v>
                  </c:pt>
                  <c:pt idx="34">
                    <c:v>November</c:v>
                  </c:pt>
                  <c:pt idx="35">
                    <c:v>December</c:v>
                  </c:pt>
                  <c:pt idx="36">
                    <c:v>January</c:v>
                  </c:pt>
                  <c:pt idx="37">
                    <c:v>February</c:v>
                  </c:pt>
                  <c:pt idx="38">
                    <c:v>March</c:v>
                  </c:pt>
                  <c:pt idx="39">
                    <c:v>April</c:v>
                  </c:pt>
                  <c:pt idx="40">
                    <c:v>May</c:v>
                  </c:pt>
                  <c:pt idx="41">
                    <c:v>June</c:v>
                  </c:pt>
                  <c:pt idx="42">
                    <c:v>July</c:v>
                  </c:pt>
                  <c:pt idx="43">
                    <c:v>August</c:v>
                  </c:pt>
                  <c:pt idx="44">
                    <c:v>September</c:v>
                  </c:pt>
                  <c:pt idx="45">
                    <c:v>October</c:v>
                  </c:pt>
                  <c:pt idx="46">
                    <c:v>November</c:v>
                  </c:pt>
                  <c:pt idx="47">
                    <c:v>December</c:v>
                  </c:pt>
                  <c:pt idx="48">
                    <c:v>January</c:v>
                  </c:pt>
                  <c:pt idx="49">
                    <c:v>February</c:v>
                  </c:pt>
                </c:lvl>
                <c:lvl>
                  <c:pt idx="0">
                    <c:v>2020</c:v>
                  </c:pt>
                  <c:pt idx="12">
                    <c:v>2021</c:v>
                  </c:pt>
                  <c:pt idx="24">
                    <c:v>2022</c:v>
                  </c:pt>
                  <c:pt idx="36">
                    <c:v>2023</c:v>
                  </c:pt>
                  <c:pt idx="48">
                    <c:v>2024</c:v>
                  </c:pt>
                </c:lvl>
              </c:multiLvlStrCache>
            </c:multiLvlStrRef>
          </c:cat>
          <c:val>
            <c:numRef>
              <c:f>wajir_2020_2024_malaria!$C$2:$C$51</c:f>
              <c:numCache>
                <c:formatCode>General</c:formatCode>
                <c:ptCount val="50"/>
                <c:pt idx="0">
                  <c:v>45</c:v>
                </c:pt>
                <c:pt idx="1">
                  <c:v>19</c:v>
                </c:pt>
                <c:pt idx="2">
                  <c:v>28</c:v>
                </c:pt>
                <c:pt idx="3">
                  <c:v>38</c:v>
                </c:pt>
                <c:pt idx="4">
                  <c:v>60</c:v>
                </c:pt>
                <c:pt idx="5">
                  <c:v>55</c:v>
                </c:pt>
                <c:pt idx="6">
                  <c:v>72</c:v>
                </c:pt>
                <c:pt idx="7">
                  <c:v>114</c:v>
                </c:pt>
                <c:pt idx="8">
                  <c:v>56</c:v>
                </c:pt>
                <c:pt idx="9">
                  <c:v>64</c:v>
                </c:pt>
                <c:pt idx="10">
                  <c:v>32</c:v>
                </c:pt>
                <c:pt idx="11">
                  <c:v>104</c:v>
                </c:pt>
                <c:pt idx="12">
                  <c:v>58</c:v>
                </c:pt>
                <c:pt idx="13">
                  <c:v>31</c:v>
                </c:pt>
                <c:pt idx="14">
                  <c:v>84</c:v>
                </c:pt>
                <c:pt idx="15">
                  <c:v>12</c:v>
                </c:pt>
                <c:pt idx="16">
                  <c:v>29</c:v>
                </c:pt>
                <c:pt idx="17">
                  <c:v>43</c:v>
                </c:pt>
                <c:pt idx="18">
                  <c:v>65</c:v>
                </c:pt>
                <c:pt idx="19">
                  <c:v>45</c:v>
                </c:pt>
                <c:pt idx="20">
                  <c:v>139</c:v>
                </c:pt>
                <c:pt idx="21">
                  <c:v>56</c:v>
                </c:pt>
                <c:pt idx="22">
                  <c:v>33</c:v>
                </c:pt>
                <c:pt idx="23">
                  <c:v>14</c:v>
                </c:pt>
                <c:pt idx="24">
                  <c:v>49</c:v>
                </c:pt>
                <c:pt idx="25">
                  <c:v>47</c:v>
                </c:pt>
                <c:pt idx="26">
                  <c:v>57</c:v>
                </c:pt>
                <c:pt idx="27">
                  <c:v>39</c:v>
                </c:pt>
                <c:pt idx="28">
                  <c:v>91</c:v>
                </c:pt>
                <c:pt idx="29">
                  <c:v>33</c:v>
                </c:pt>
                <c:pt idx="30">
                  <c:v>12</c:v>
                </c:pt>
                <c:pt idx="31">
                  <c:v>5</c:v>
                </c:pt>
                <c:pt idx="32">
                  <c:v>7</c:v>
                </c:pt>
                <c:pt idx="33">
                  <c:v>15</c:v>
                </c:pt>
                <c:pt idx="34">
                  <c:v>3</c:v>
                </c:pt>
                <c:pt idx="35">
                  <c:v>5</c:v>
                </c:pt>
                <c:pt idx="36">
                  <c:v>5</c:v>
                </c:pt>
                <c:pt idx="37">
                  <c:v>12</c:v>
                </c:pt>
                <c:pt idx="38">
                  <c:v>13</c:v>
                </c:pt>
                <c:pt idx="39">
                  <c:v>27</c:v>
                </c:pt>
                <c:pt idx="40">
                  <c:v>28</c:v>
                </c:pt>
                <c:pt idx="41">
                  <c:v>74</c:v>
                </c:pt>
                <c:pt idx="42">
                  <c:v>83</c:v>
                </c:pt>
                <c:pt idx="43">
                  <c:v>61</c:v>
                </c:pt>
                <c:pt idx="44">
                  <c:v>23</c:v>
                </c:pt>
                <c:pt idx="45">
                  <c:v>31</c:v>
                </c:pt>
                <c:pt idx="46">
                  <c:v>53</c:v>
                </c:pt>
                <c:pt idx="47">
                  <c:v>56</c:v>
                </c:pt>
                <c:pt idx="48">
                  <c:v>448</c:v>
                </c:pt>
                <c:pt idx="49">
                  <c:v>372</c:v>
                </c:pt>
              </c:numCache>
            </c:numRef>
          </c:val>
          <c:smooth val="0"/>
          <c:extLst>
            <c:ext xmlns:c16="http://schemas.microsoft.com/office/drawing/2014/chart" uri="{C3380CC4-5D6E-409C-BE32-E72D297353CC}">
              <c16:uniqueId val="{00000001-0C2D-4BDE-941B-9C4480C0D38B}"/>
            </c:ext>
          </c:extLst>
        </c:ser>
        <c:dLbls>
          <c:showLegendKey val="0"/>
          <c:showVal val="0"/>
          <c:showCatName val="0"/>
          <c:showSerName val="0"/>
          <c:showPercent val="0"/>
          <c:showBubbleSize val="0"/>
        </c:dLbls>
        <c:marker val="1"/>
        <c:smooth val="0"/>
        <c:axId val="589976888"/>
        <c:axId val="589978528"/>
      </c:lineChart>
      <c:catAx>
        <c:axId val="5899768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KE"/>
          </a:p>
        </c:txPr>
        <c:crossAx val="589978528"/>
        <c:crosses val="autoZero"/>
        <c:auto val="1"/>
        <c:lblAlgn val="ctr"/>
        <c:lblOffset val="100"/>
        <c:noMultiLvlLbl val="0"/>
      </c:catAx>
      <c:valAx>
        <c:axId val="589978528"/>
        <c:scaling>
          <c:orientation val="minMax"/>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a:t>Malaria Cases</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KE"/>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KE"/>
          </a:p>
        </c:txPr>
        <c:crossAx val="589976888"/>
        <c:crosses val="autoZero"/>
        <c:crossBetween val="between"/>
      </c:valAx>
      <c:valAx>
        <c:axId val="595319480"/>
        <c:scaling>
          <c:orientation val="minMax"/>
        </c:scaling>
        <c:delete val="0"/>
        <c:axPos val="r"/>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a:t>Rainfall(mm)</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KE"/>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KE"/>
          </a:p>
        </c:txPr>
        <c:crossAx val="595318168"/>
        <c:crosses val="max"/>
        <c:crossBetween val="between"/>
      </c:valAx>
      <c:catAx>
        <c:axId val="595318168"/>
        <c:scaling>
          <c:orientation val="minMax"/>
        </c:scaling>
        <c:delete val="1"/>
        <c:axPos val="b"/>
        <c:numFmt formatCode="General" sourceLinked="1"/>
        <c:majorTickMark val="none"/>
        <c:minorTickMark val="none"/>
        <c:tickLblPos val="nextTo"/>
        <c:crossAx val="595319480"/>
        <c:crosses val="autoZero"/>
        <c:auto val="1"/>
        <c:lblAlgn val="ctr"/>
        <c:lblOffset val="100"/>
        <c:noMultiLvlLbl val="0"/>
      </c:catAx>
      <c:spPr>
        <a:noFill/>
        <a:ln>
          <a:noFill/>
        </a:ln>
        <a:effectLst/>
      </c:spPr>
    </c:plotArea>
    <c:legend>
      <c:legendPos val="b"/>
      <c:layout>
        <c:manualLayout>
          <c:xMode val="edge"/>
          <c:yMode val="edge"/>
          <c:x val="0.30581221464963937"/>
          <c:y val="0.86149444693714239"/>
          <c:w val="0.39317749146902858"/>
          <c:h val="9.664406532516767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K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pPr>
      <a:endParaRPr lang="en-K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jpeg"/><Relationship Id="rId1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4.jpe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chart" Target="../charts/chart1.xml"/><Relationship Id="rId11" Type="http://schemas.openxmlformats.org/officeDocument/2006/relationships/image" Target="../media/image8.png"/><Relationship Id="rId5" Type="http://schemas.openxmlformats.org/officeDocument/2006/relationships/image" Target="../media/image3.jpg"/><Relationship Id="rId15" Type="http://schemas.openxmlformats.org/officeDocument/2006/relationships/image" Target="../media/image12.jpe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2463641"/>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0" y="2501095"/>
            <a:ext cx="30274384" cy="2123618"/>
          </a:xfrm>
          <a:prstGeom prst="rect">
            <a:avLst/>
          </a:prstGeom>
          <a:noFill/>
          <a:ln>
            <a:noFill/>
          </a:ln>
        </p:spPr>
        <p:txBody>
          <a:bodyPr spcFirstLastPara="1" wrap="square" lIns="91425" tIns="45700" rIns="91425" bIns="45700" anchor="t" anchorCtr="0">
            <a:spAutoFit/>
          </a:bodyPr>
          <a:lstStyle/>
          <a:p>
            <a:pPr algn="ctr"/>
            <a:r>
              <a:rPr lang="en-US" sz="6600" b="1" dirty="0">
                <a:solidFill>
                  <a:schemeClr val="bg1"/>
                </a:solidFill>
                <a:latin typeface="Times New Roman" panose="02020603050405020304" pitchFamily="18" charset="0"/>
                <a:cs typeface="Times New Roman" panose="02020603050405020304" pitchFamily="18" charset="0"/>
              </a:rPr>
              <a:t>Malaria Surveillance, Outbreak Investigation, Response and Determinant Factors for Severity in the Seasonal Transmission Northern Wajir County, Kenya, 2024</a:t>
            </a:r>
            <a:endParaRPr lang="en-KE" sz="6600" dirty="0">
              <a:solidFill>
                <a:schemeClr val="bg1"/>
              </a:solidFill>
              <a:latin typeface="Times New Roman" panose="02020603050405020304" pitchFamily="18" charset="0"/>
              <a:cs typeface="Times New Roman" panose="02020603050405020304" pitchFamily="18" charset="0"/>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37488" y="13440078"/>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dirty="0">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a:solidFill>
                  <a:schemeClr val="lt1"/>
                </a:solidFill>
              </a:rPr>
              <a:t>dr.wangarimwaura@gmail.com</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31280" y="4825757"/>
            <a:ext cx="30305664" cy="2308284"/>
          </a:xfrm>
          <a:prstGeom prst="rect">
            <a:avLst/>
          </a:prstGeom>
          <a:noFill/>
          <a:ln>
            <a:noFill/>
          </a:ln>
        </p:spPr>
        <p:txBody>
          <a:bodyPr spcFirstLastPara="1" wrap="square" lIns="91425" tIns="45700" rIns="91425" bIns="45700" anchor="t" anchorCtr="0">
            <a:spAutoFit/>
          </a:bodyPr>
          <a:lstStyle/>
          <a:p>
            <a:r>
              <a:rPr lang="en-US" sz="3600" dirty="0"/>
              <a:t>D.Wangari</a:t>
            </a:r>
            <a:r>
              <a:rPr lang="en-US" sz="3600" baseline="30000" dirty="0"/>
              <a:t>1*</a:t>
            </a:r>
            <a:r>
              <a:rPr lang="en-US" sz="3600" dirty="0"/>
              <a:t>, M. Nunga</a:t>
            </a:r>
            <a:r>
              <a:rPr lang="en-US" sz="3600" baseline="30000" dirty="0"/>
              <a:t>1</a:t>
            </a:r>
            <a:r>
              <a:rPr lang="en-US" sz="3600" dirty="0"/>
              <a:t>, M. Itoh</a:t>
            </a:r>
            <a:r>
              <a:rPr lang="en-US" sz="3600" baseline="30000" dirty="0"/>
              <a:t>2</a:t>
            </a:r>
            <a:r>
              <a:rPr lang="en-US" sz="3600" dirty="0"/>
              <a:t>, B. Sigu</a:t>
            </a:r>
            <a:r>
              <a:rPr lang="en-US" sz="3600" baseline="30000" dirty="0"/>
              <a:t>1</a:t>
            </a:r>
            <a:r>
              <a:rPr lang="en-US" sz="3600" dirty="0"/>
              <a:t>, N. Kileku</a:t>
            </a:r>
            <a:r>
              <a:rPr lang="en-US" sz="3600" baseline="30000" dirty="0"/>
              <a:t>1</a:t>
            </a:r>
            <a:r>
              <a:rPr lang="en-US" sz="3600" dirty="0"/>
              <a:t>, R. Ajambo</a:t>
            </a:r>
            <a:r>
              <a:rPr lang="en-US" sz="3600" baseline="30000" dirty="0"/>
              <a:t>3</a:t>
            </a:r>
            <a:r>
              <a:rPr lang="en-US" sz="3600" dirty="0"/>
              <a:t>, B. Machini</a:t>
            </a:r>
            <a:r>
              <a:rPr lang="en-US" sz="3600" baseline="30000" dirty="0"/>
              <a:t>4</a:t>
            </a:r>
            <a:r>
              <a:rPr lang="en-US" sz="3600" dirty="0"/>
              <a:t>, A. Abade</a:t>
            </a:r>
            <a:r>
              <a:rPr lang="en-US" sz="3600" baseline="30000" dirty="0"/>
              <a:t>1</a:t>
            </a:r>
            <a:r>
              <a:rPr lang="en-US" sz="3600" dirty="0"/>
              <a:t>, J. Hines</a:t>
            </a:r>
            <a:r>
              <a:rPr lang="en-US" sz="3600" baseline="30000" dirty="0"/>
              <a:t>1</a:t>
            </a:r>
            <a:r>
              <a:rPr lang="en-US" sz="3600" dirty="0"/>
              <a:t>, M. Owiny</a:t>
            </a:r>
            <a:r>
              <a:rPr lang="en-US" sz="3600" baseline="30000" dirty="0"/>
              <a:t>1</a:t>
            </a:r>
            <a:r>
              <a:rPr lang="en-US" sz="3600" dirty="0"/>
              <a:t> </a:t>
            </a:r>
            <a:endParaRPr lang="en-KE" sz="3600" dirty="0"/>
          </a:p>
          <a:p>
            <a:r>
              <a:rPr lang="en-US" sz="3600" baseline="30000" dirty="0"/>
              <a:t>1</a:t>
            </a:r>
            <a:r>
              <a:rPr lang="en-US" sz="3600" dirty="0"/>
              <a:t>Kenya Field Epidemiology and Laboratory training program, Ministry of Health, Nairobi, Kenya , </a:t>
            </a:r>
            <a:r>
              <a:rPr lang="en-US" sz="3600" baseline="30000" dirty="0"/>
              <a:t>2</a:t>
            </a:r>
            <a:r>
              <a:rPr lang="en-US" sz="3600" dirty="0"/>
              <a:t>U.S. President’s Malaria Initiative, US Centers for Disease Control and Prevention, Nairobi, Kenya, </a:t>
            </a:r>
            <a:r>
              <a:rPr lang="en-US" sz="3600" baseline="30000" dirty="0"/>
              <a:t>3</a:t>
            </a:r>
            <a:r>
              <a:rPr lang="en-US" sz="3600" dirty="0"/>
              <a:t>Wajir County Health Department, Ministry of Health, Kenya, </a:t>
            </a:r>
            <a:r>
              <a:rPr lang="en-US" sz="3600" baseline="30000" dirty="0"/>
              <a:t>4</a:t>
            </a:r>
            <a:r>
              <a:rPr lang="en-US" sz="3600" dirty="0"/>
              <a:t>National Malaria Control Program, Ministry of Health, Nairobi</a:t>
            </a:r>
            <a:endParaRPr lang="en-KE" sz="3600" dirty="0"/>
          </a:p>
        </p:txBody>
      </p:sp>
      <p:sp>
        <p:nvSpPr>
          <p:cNvPr id="96" name="Google Shape;96;p1"/>
          <p:cNvSpPr/>
          <p:nvPr/>
        </p:nvSpPr>
        <p:spPr>
          <a:xfrm>
            <a:off x="-31280" y="6843101"/>
            <a:ext cx="30232640" cy="39087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BACKGROUND</a:t>
            </a:r>
          </a:p>
          <a:p>
            <a:pPr marL="285750" indent="-285750">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The Kenya Malaria Strategy aims to </a:t>
            </a:r>
            <a:r>
              <a:rPr lang="en-KE" sz="4000" dirty="0">
                <a:latin typeface="Times New Roman" panose="02020603050405020304" pitchFamily="18" charset="0"/>
                <a:cs typeface="Times New Roman" panose="02020603050405020304" pitchFamily="18" charset="0"/>
              </a:rPr>
              <a:t>reduce malaria incidence by 80</a:t>
            </a:r>
            <a:r>
              <a:rPr lang="en-US" sz="4000" dirty="0">
                <a:latin typeface="Times New Roman" panose="02020603050405020304" pitchFamily="18" charset="0"/>
                <a:cs typeface="Times New Roman" panose="02020603050405020304" pitchFamily="18" charset="0"/>
              </a:rPr>
              <a:t>% of </a:t>
            </a:r>
            <a:r>
              <a:rPr lang="en-KE" sz="4000" dirty="0">
                <a:latin typeface="Times New Roman" panose="02020603050405020304" pitchFamily="18" charset="0"/>
                <a:cs typeface="Times New Roman" panose="02020603050405020304" pitchFamily="18" charset="0"/>
              </a:rPr>
              <a:t>2023 levels by 2028</a:t>
            </a:r>
            <a:endParaRPr lang="en-US" sz="4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Emerging threats such as Climate change, new vectors, and new parasites are major hindrances to achieving this goal</a:t>
            </a:r>
          </a:p>
          <a:p>
            <a:pPr marL="285750" indent="-285750">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In January 2024, Wajir County, situated in Northern Kenya and considered a low-malaria-transmission zone, reported a &gt;30-fold surge in malaria cases. </a:t>
            </a:r>
          </a:p>
          <a:p>
            <a:pPr marL="285750" indent="-285750">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Rainfall in Oct–Nov 2023 (2992mm) was significantly more than the same period in 2022 (110mm).</a:t>
            </a:r>
            <a:endParaRPr dirty="0"/>
          </a:p>
        </p:txBody>
      </p:sp>
      <p:sp>
        <p:nvSpPr>
          <p:cNvPr id="97" name="Google Shape;97;p1"/>
          <p:cNvSpPr/>
          <p:nvPr/>
        </p:nvSpPr>
        <p:spPr>
          <a:xfrm>
            <a:off x="45208" y="10729665"/>
            <a:ext cx="29884358" cy="830956"/>
          </a:xfrm>
          <a:prstGeom prst="rect">
            <a:avLst/>
          </a:prstGeom>
          <a:noFill/>
          <a:ln>
            <a:noFill/>
          </a:ln>
        </p:spPr>
        <p:txBody>
          <a:bodyPr spcFirstLastPara="1" wrap="square" lIns="91425" tIns="45700" rIns="91425" bIns="45700" anchor="t" anchorCtr="0">
            <a:spAutoFit/>
          </a:bodyPr>
          <a:lstStyle/>
          <a:p>
            <a:pPr algn="just"/>
            <a:r>
              <a:rPr lang="en-GB" sz="4800" b="1" dirty="0">
                <a:solidFill>
                  <a:srgbClr val="36449C"/>
                </a:solidFill>
                <a:latin typeface="Arial"/>
                <a:ea typeface="Arial"/>
                <a:cs typeface="Arial"/>
                <a:sym typeface="Arial"/>
              </a:rPr>
              <a:t>OBJECTIVE: </a:t>
            </a:r>
            <a:r>
              <a:rPr lang="en-US" sz="4000" dirty="0">
                <a:latin typeface="Times New Roman" panose="02020603050405020304" pitchFamily="18" charset="0"/>
                <a:cs typeface="Times New Roman" panose="02020603050405020304" pitchFamily="18" charset="0"/>
              </a:rPr>
              <a:t>An outbreak investigation was carried out to characterize cases and implement control measures</a:t>
            </a:r>
            <a:r>
              <a:rPr lang="en-GB" sz="4000" b="1" dirty="0">
                <a:solidFill>
                  <a:srgbClr val="36449C"/>
                </a:solidFill>
                <a:latin typeface="Arial"/>
                <a:ea typeface="Arial"/>
                <a:cs typeface="Arial"/>
                <a:sym typeface="Arial"/>
              </a:rPr>
              <a:t>  </a:t>
            </a:r>
            <a:r>
              <a:rPr lang="en-GB" sz="4800" b="1" dirty="0">
                <a:solidFill>
                  <a:srgbClr val="36449C"/>
                </a:solidFill>
                <a:latin typeface="Arial"/>
                <a:ea typeface="Arial"/>
                <a:cs typeface="Arial"/>
                <a:sym typeface="Arial"/>
              </a:rPr>
              <a:t>    </a:t>
            </a:r>
            <a:endParaRPr sz="3200" dirty="0">
              <a:solidFill>
                <a:srgbClr val="000000"/>
              </a:solidFill>
              <a:latin typeface="Arial"/>
              <a:ea typeface="Arial"/>
              <a:cs typeface="Arial"/>
              <a:sym typeface="Arial"/>
            </a:endParaRPr>
          </a:p>
        </p:txBody>
      </p:sp>
      <p:sp>
        <p:nvSpPr>
          <p:cNvPr id="98" name="Google Shape;98;p1"/>
          <p:cNvSpPr/>
          <p:nvPr/>
        </p:nvSpPr>
        <p:spPr>
          <a:xfrm>
            <a:off x="92632" y="17005603"/>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a:t>
            </a:r>
            <a:r>
              <a:rPr lang="en-GB" sz="4800" b="1" dirty="0">
                <a:solidFill>
                  <a:schemeClr val="dk1"/>
                </a:solidFill>
                <a:latin typeface="Calibri"/>
                <a:ea typeface="Calibri"/>
                <a:cs typeface="Calibri"/>
                <a:sym typeface="Calibri"/>
              </a:rPr>
              <a:t>Wajir, Kenya</a:t>
            </a:r>
            <a:endParaRPr dirty="0"/>
          </a:p>
        </p:txBody>
      </p:sp>
      <p:sp>
        <p:nvSpPr>
          <p:cNvPr id="101" name="Google Shape;101;p1"/>
          <p:cNvSpPr/>
          <p:nvPr/>
        </p:nvSpPr>
        <p:spPr>
          <a:xfrm>
            <a:off x="282437" y="24581654"/>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a:solidFill>
                  <a:srgbClr val="36449C"/>
                </a:solidFill>
                <a:latin typeface="Arial"/>
                <a:ea typeface="Arial"/>
                <a:cs typeface="Arial"/>
                <a:sym typeface="Arial"/>
              </a:rPr>
              <a:t>RESULTS</a:t>
            </a:r>
            <a:endParaRPr/>
          </a:p>
        </p:txBody>
      </p:sp>
      <p:sp>
        <p:nvSpPr>
          <p:cNvPr id="102" name="Google Shape;102;p1"/>
          <p:cNvSpPr/>
          <p:nvPr/>
        </p:nvSpPr>
        <p:spPr>
          <a:xfrm>
            <a:off x="-31280" y="11569558"/>
            <a:ext cx="29792542" cy="5054933"/>
          </a:xfrm>
          <a:prstGeom prst="rect">
            <a:avLst/>
          </a:prstGeom>
          <a:noFill/>
          <a:ln>
            <a:noFill/>
          </a:ln>
        </p:spPr>
        <p:txBody>
          <a:bodyPr spcFirstLastPara="1" wrap="square" lIns="91425" tIns="45700" rIns="91425" bIns="45700" anchor="t" anchorCtr="0">
            <a:spAutoFit/>
          </a:bodyPr>
          <a:lstStyle/>
          <a:p>
            <a:pPr marL="285750" indent="-285750">
              <a:lnSpc>
                <a:spcPct val="107000"/>
              </a:lnSpc>
              <a:spcAft>
                <a:spcPts val="800"/>
              </a:spcAft>
              <a:buFont typeface="Arial" panose="020B0604020202020204" pitchFamily="34" charset="0"/>
              <a:buChar char="•"/>
            </a:pPr>
            <a:r>
              <a:rPr lang="en-GB" sz="4800" b="1" dirty="0">
                <a:solidFill>
                  <a:srgbClr val="36449C"/>
                </a:solidFill>
                <a:latin typeface="Arial"/>
                <a:ea typeface="Arial"/>
                <a:cs typeface="Arial"/>
                <a:sym typeface="Arial"/>
              </a:rPr>
              <a:t>METHODOLOGY:  </a:t>
            </a:r>
          </a:p>
          <a:p>
            <a:pPr marL="285750" indent="-285750">
              <a:lnSpc>
                <a:spcPct val="107000"/>
              </a:lnSpc>
              <a:spcAft>
                <a:spcPts val="800"/>
              </a:spcAft>
              <a:buFont typeface="Arial" panose="020B0604020202020204" pitchFamily="34" charset="0"/>
              <a:buChar char="•"/>
            </a:pPr>
            <a:r>
              <a:rPr lang="en-US" sz="3600" dirty="0">
                <a:latin typeface="Times New Roman" panose="02020603050405020304" pitchFamily="18" charset="0"/>
                <a:ea typeface="Times New Roman" panose="02020603050405020304" pitchFamily="18" charset="0"/>
              </a:rPr>
              <a:t>Data of confirmed malaria cases were collected from Nov 2023–Feb 2024 from 38 health facilities that reported confirmed malaria cases above the thresholds. </a:t>
            </a:r>
          </a:p>
          <a:p>
            <a:pPr marL="285750" indent="-285750">
              <a:lnSpc>
                <a:spcPct val="107000"/>
              </a:lnSpc>
              <a:spcAft>
                <a:spcPts val="800"/>
              </a:spcAft>
              <a:buFont typeface="Arial" panose="020B0604020202020204" pitchFamily="34" charset="0"/>
              <a:buChar char="•"/>
            </a:pPr>
            <a:r>
              <a:rPr lang="en-US" sz="3600" dirty="0">
                <a:latin typeface="Times New Roman" panose="02020603050405020304" pitchFamily="18" charset="0"/>
                <a:ea typeface="Times New Roman" panose="02020603050405020304" pitchFamily="18" charset="0"/>
              </a:rPr>
              <a:t>Inpatient malaria cases were a proxy for severe malaria.</a:t>
            </a:r>
          </a:p>
          <a:p>
            <a:pPr marL="285750" indent="-285750">
              <a:lnSpc>
                <a:spcPct val="107000"/>
              </a:lnSpc>
              <a:spcAft>
                <a:spcPts val="800"/>
              </a:spcAft>
              <a:buFont typeface="Arial" panose="020B0604020202020204" pitchFamily="34" charset="0"/>
              <a:buChar char="•"/>
            </a:pPr>
            <a:r>
              <a:rPr lang="en-US" sz="3600" dirty="0">
                <a:latin typeface="Times New Roman" panose="02020603050405020304" pitchFamily="18" charset="0"/>
                <a:ea typeface="Times New Roman" panose="02020603050405020304" pitchFamily="18" charset="0"/>
              </a:rPr>
              <a:t>Descriptive and bivariate analyses of the factors associated with severe malaria were conducted. </a:t>
            </a:r>
          </a:p>
          <a:p>
            <a:pPr marL="285750" indent="-285750">
              <a:lnSpc>
                <a:spcPct val="107000"/>
              </a:lnSpc>
              <a:spcAft>
                <a:spcPts val="800"/>
              </a:spcAft>
              <a:buFont typeface="Arial" panose="020B0604020202020204" pitchFamily="34" charset="0"/>
              <a:buChar char="•"/>
            </a:pPr>
            <a:r>
              <a:rPr lang="en-US" sz="3600" dirty="0">
                <a:latin typeface="Times New Roman" panose="02020603050405020304" pitchFamily="18" charset="0"/>
                <a:ea typeface="Times New Roman" panose="02020603050405020304" pitchFamily="18" charset="0"/>
              </a:rPr>
              <a:t>Verification factor (VF), the ratio of confirmed malaria cases recorded in health facility registers to the number of malaria cases in the national health information database, was used to assess data accuracy</a:t>
            </a:r>
          </a:p>
          <a:p>
            <a:pPr marL="285750" indent="-285750">
              <a:lnSpc>
                <a:spcPct val="107000"/>
              </a:lnSpc>
              <a:spcAft>
                <a:spcPts val="800"/>
              </a:spcAft>
              <a:buFont typeface="Arial" panose="020B0604020202020204" pitchFamily="34" charset="0"/>
              <a:buChar char="•"/>
            </a:pPr>
            <a:r>
              <a:rPr lang="en-US" sz="3600" dirty="0">
                <a:latin typeface="Times New Roman" panose="02020603050405020304" pitchFamily="18" charset="0"/>
                <a:ea typeface="Times New Roman" panose="02020603050405020304" pitchFamily="18" charset="0"/>
              </a:rPr>
              <a:t>Allowing a 10% margin of error, VF &lt; 90% were considered over-reporting, while VF &gt; 110 was under-reporting</a:t>
            </a:r>
            <a:endParaRPr sz="4800" dirty="0">
              <a:solidFill>
                <a:srgbClr val="000000"/>
              </a:solidFill>
              <a:latin typeface="Arial"/>
              <a:ea typeface="Arial"/>
              <a:cs typeface="Arial"/>
              <a:sym typeface="Arial"/>
            </a:endParaRPr>
          </a:p>
        </p:txBody>
      </p:sp>
      <p:sp>
        <p:nvSpPr>
          <p:cNvPr id="105" name="Google Shape;105;p1"/>
          <p:cNvSpPr/>
          <p:nvPr/>
        </p:nvSpPr>
        <p:spPr>
          <a:xfrm>
            <a:off x="243540" y="23576456"/>
            <a:ext cx="30010387"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800" b="1" dirty="0">
                <a:solidFill>
                  <a:srgbClr val="36449C"/>
                </a:solidFill>
                <a:latin typeface="Arial"/>
                <a:ea typeface="Arial"/>
                <a:cs typeface="Arial"/>
                <a:sym typeface="Arial"/>
              </a:rPr>
              <a:t>STATISTICAL ANALYSIS:</a:t>
            </a:r>
            <a:r>
              <a:rPr lang="en-GB" sz="4800" b="1" dirty="0">
                <a:solidFill>
                  <a:srgbClr val="1F3864"/>
                </a:solidFill>
                <a:latin typeface="Arial"/>
                <a:ea typeface="Arial"/>
                <a:cs typeface="Arial"/>
                <a:sym typeface="Arial"/>
              </a:rPr>
              <a:t> </a:t>
            </a:r>
            <a:endParaRPr sz="3600" dirty="0">
              <a:solidFill>
                <a:schemeClr val="dk1"/>
              </a:solidFill>
              <a:latin typeface="Arial"/>
              <a:ea typeface="Arial"/>
              <a:cs typeface="Arial"/>
              <a:sym typeface="Arial"/>
            </a:endParaRPr>
          </a:p>
        </p:txBody>
      </p:sp>
      <p:sp>
        <p:nvSpPr>
          <p:cNvPr id="107" name="Google Shape;107;p1"/>
          <p:cNvSpPr/>
          <p:nvPr/>
        </p:nvSpPr>
        <p:spPr>
          <a:xfrm>
            <a:off x="0" y="36816587"/>
            <a:ext cx="16837533" cy="2062063"/>
          </a:xfrm>
          <a:prstGeom prst="rect">
            <a:avLst/>
          </a:prstGeom>
          <a:noFill/>
          <a:ln>
            <a:noFill/>
          </a:ln>
        </p:spPr>
        <p:txBody>
          <a:bodyPr spcFirstLastPara="1" wrap="square" lIns="91425" tIns="45700" rIns="91425" bIns="45700" anchor="t" anchorCtr="0">
            <a:spAutoFit/>
          </a:bodyPr>
          <a:lstStyle/>
          <a:p>
            <a:pPr marL="342900" lvl="0" indent="-342900" algn="just">
              <a:buFont typeface="Arial" panose="020B0604020202020204" pitchFamily="34" charset="0"/>
              <a:buChar char="•"/>
            </a:pPr>
            <a:r>
              <a:rPr lang="en-US" sz="3200" dirty="0"/>
              <a:t>There were two deaths (Case fatality rate 1.68%). </a:t>
            </a:r>
          </a:p>
          <a:p>
            <a:pPr marL="342900" lvl="0" indent="-342900" algn="just">
              <a:buFont typeface="Arial" panose="020B0604020202020204" pitchFamily="34" charset="0"/>
              <a:buChar char="•"/>
            </a:pPr>
            <a:r>
              <a:rPr lang="en-US" sz="3200" dirty="0"/>
              <a:t>The odds of developing severe malaria were higher in the southern lowlands (OR- 2.12, CI 1.42-3.16) than in the Northern Hilly areas. </a:t>
            </a:r>
          </a:p>
          <a:p>
            <a:pPr marL="342900" lvl="0" indent="-342900" algn="just">
              <a:buFont typeface="Arial" panose="020B0604020202020204" pitchFamily="34" charset="0"/>
              <a:buChar char="•"/>
            </a:pPr>
            <a:r>
              <a:rPr lang="en-US" sz="3200" dirty="0"/>
              <a:t>A VF 63% was noted. </a:t>
            </a:r>
            <a:endParaRPr sz="1800" dirty="0"/>
          </a:p>
        </p:txBody>
      </p:sp>
      <p:sp>
        <p:nvSpPr>
          <p:cNvPr id="108" name="Google Shape;108;p1"/>
          <p:cNvSpPr/>
          <p:nvPr/>
        </p:nvSpPr>
        <p:spPr>
          <a:xfrm>
            <a:off x="16099381" y="25615445"/>
            <a:ext cx="13908732" cy="646331"/>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rgbClr val="3E61FE"/>
              </a:buClr>
              <a:buSzPts val="3600"/>
            </a:pPr>
            <a:r>
              <a:rPr lang="en-GB" sz="3600" dirty="0">
                <a:solidFill>
                  <a:schemeClr val="dk1"/>
                </a:solidFill>
                <a:latin typeface="Arial"/>
                <a:ea typeface="Arial"/>
                <a:cs typeface="Arial"/>
                <a:sym typeface="Arial"/>
              </a:rPr>
              <a:t>x</a:t>
            </a:r>
            <a:endParaRPr sz="3600" dirty="0">
              <a:solidFill>
                <a:schemeClr val="dk1"/>
              </a:solidFill>
              <a:latin typeface="Arial"/>
              <a:ea typeface="Arial"/>
              <a:cs typeface="Arial"/>
              <a:sym typeface="Arial"/>
            </a:endParaRPr>
          </a:p>
        </p:txBody>
      </p:sp>
      <p:sp>
        <p:nvSpPr>
          <p:cNvPr id="109" name="Google Shape;109;p1"/>
          <p:cNvSpPr/>
          <p:nvPr/>
        </p:nvSpPr>
        <p:spPr>
          <a:xfrm>
            <a:off x="17179046" y="30216450"/>
            <a:ext cx="13022313" cy="3539390"/>
          </a:xfrm>
          <a:prstGeom prst="rect">
            <a:avLst/>
          </a:prstGeom>
          <a:noFill/>
          <a:ln>
            <a:noFill/>
          </a:ln>
        </p:spPr>
        <p:txBody>
          <a:bodyPr spcFirstLastPara="1" wrap="square" lIns="91425" tIns="45700" rIns="91425" bIns="45700" anchor="t" anchorCtr="0">
            <a:spAutoFit/>
          </a:bodyPr>
          <a:lstStyle/>
          <a:p>
            <a:pPr marL="457200" indent="-457200" algn="just">
              <a:buFont typeface="Arial" panose="020B0604020202020204" pitchFamily="34" charset="0"/>
              <a:buChar char="•"/>
            </a:pPr>
            <a:r>
              <a:rPr lang="en-US" sz="3200" dirty="0"/>
              <a:t>Data Discrepancies were attributed to improperly filled-out registers. </a:t>
            </a:r>
          </a:p>
          <a:p>
            <a:pPr marL="457200" indent="-457200" algn="just">
              <a:buFont typeface="Arial" panose="020B0604020202020204" pitchFamily="34" charset="0"/>
              <a:buChar char="•"/>
            </a:pPr>
            <a:r>
              <a:rPr lang="en-US" sz="3200" dirty="0"/>
              <a:t>Those in the lowlands were at increased risk of severe malaria. </a:t>
            </a:r>
          </a:p>
          <a:p>
            <a:pPr marL="457200" indent="-457200" algn="just">
              <a:buFont typeface="Arial" panose="020B0604020202020204" pitchFamily="34" charset="0"/>
              <a:buChar char="•"/>
            </a:pPr>
            <a:r>
              <a:rPr lang="en-US" sz="3200" i="1" dirty="0"/>
              <a:t>Plasmodium vivax</a:t>
            </a:r>
            <a:r>
              <a:rPr lang="en-US" sz="3200" dirty="0"/>
              <a:t> detected could imply cross-border transmission.</a:t>
            </a:r>
          </a:p>
          <a:p>
            <a:pPr marL="457200" indent="-457200">
              <a:buFont typeface="Arial" panose="020B0604020202020204" pitchFamily="34" charset="0"/>
              <a:buChar char="•"/>
            </a:pPr>
            <a:r>
              <a:rPr lang="en-US" sz="3200" dirty="0"/>
              <a:t>We  recommend improving data quality for surveillance</a:t>
            </a:r>
          </a:p>
          <a:p>
            <a:pPr marL="457200" indent="-457200">
              <a:buFont typeface="Arial" panose="020B0604020202020204" pitchFamily="34" charset="0"/>
              <a:buChar char="•"/>
            </a:pPr>
            <a:r>
              <a:rPr lang="en-US" sz="3200" dirty="0"/>
              <a:t>Tailored Malaria</a:t>
            </a:r>
            <a:r>
              <a:rPr lang="en-KE" sz="3200" dirty="0"/>
              <a:t> intervention strategies </a:t>
            </a:r>
            <a:r>
              <a:rPr lang="en-US" sz="3200" dirty="0"/>
              <a:t>for different </a:t>
            </a:r>
            <a:r>
              <a:rPr lang="en-US" sz="3200" dirty="0" err="1"/>
              <a:t>subcounties</a:t>
            </a:r>
            <a:endParaRPr lang="en-KE" sz="3200" dirty="0"/>
          </a:p>
          <a:p>
            <a:pPr algn="just"/>
            <a:endParaRPr lang="en-US" sz="3200" dirty="0">
              <a:latin typeface="Arial" panose="020B0604020202020204" pitchFamily="34" charset="0"/>
              <a:cs typeface="Arial" panose="020B0604020202020204" pitchFamily="34" charset="0"/>
            </a:endParaRPr>
          </a:p>
          <a:p>
            <a:pPr marL="0" marR="0" lvl="0" indent="0" algn="just" rtl="0">
              <a:spcBef>
                <a:spcPts val="0"/>
              </a:spcBef>
              <a:spcAft>
                <a:spcPts val="0"/>
              </a:spcAft>
              <a:buNone/>
            </a:pPr>
            <a:endParaRPr sz="3200" dirty="0"/>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43" name="image16.jpg">
            <a:extLst>
              <a:ext uri="{FF2B5EF4-FFF2-40B4-BE49-F238E27FC236}">
                <a16:creationId xmlns:a16="http://schemas.microsoft.com/office/drawing/2014/main" id="{40BD2852-BE39-4176-9953-6A75D9E2813E}"/>
              </a:ext>
            </a:extLst>
          </p:cNvPr>
          <p:cNvPicPr/>
          <p:nvPr/>
        </p:nvPicPr>
        <p:blipFill>
          <a:blip r:embed="rId5"/>
          <a:srcRect l="5188" t="1428" r="2419" b="3561"/>
          <a:stretch>
            <a:fillRect/>
          </a:stretch>
        </p:blipFill>
        <p:spPr>
          <a:xfrm>
            <a:off x="0" y="17724467"/>
            <a:ext cx="7717464" cy="6478199"/>
          </a:xfrm>
          <a:prstGeom prst="rect">
            <a:avLst/>
          </a:prstGeom>
          <a:ln/>
        </p:spPr>
      </p:pic>
      <p:graphicFrame>
        <p:nvGraphicFramePr>
          <p:cNvPr id="45" name="Chart 44">
            <a:extLst>
              <a:ext uri="{FF2B5EF4-FFF2-40B4-BE49-F238E27FC236}">
                <a16:creationId xmlns:a16="http://schemas.microsoft.com/office/drawing/2014/main" id="{44EF9DE1-475D-4780-BD7D-0A45CC3CA20C}"/>
              </a:ext>
            </a:extLst>
          </p:cNvPr>
          <p:cNvGraphicFramePr/>
          <p:nvPr>
            <p:extLst>
              <p:ext uri="{D42A27DB-BD31-4B8C-83A1-F6EECF244321}">
                <p14:modId xmlns:p14="http://schemas.microsoft.com/office/powerpoint/2010/main" val="272431683"/>
              </p:ext>
            </p:extLst>
          </p:nvPr>
        </p:nvGraphicFramePr>
        <p:xfrm>
          <a:off x="7841376" y="17593782"/>
          <a:ext cx="10193705" cy="6179408"/>
        </p:xfrm>
        <a:graphic>
          <a:graphicData uri="http://schemas.openxmlformats.org/drawingml/2006/chart">
            <c:chart xmlns:c="http://schemas.openxmlformats.org/drawingml/2006/chart" xmlns:r="http://schemas.openxmlformats.org/officeDocument/2006/relationships" r:id="rId6"/>
          </a:graphicData>
        </a:graphic>
      </p:graphicFrame>
      <p:pic>
        <p:nvPicPr>
          <p:cNvPr id="46" name="Picture 45">
            <a:extLst>
              <a:ext uri="{FF2B5EF4-FFF2-40B4-BE49-F238E27FC236}">
                <a16:creationId xmlns:a16="http://schemas.microsoft.com/office/drawing/2014/main" id="{1511D6C5-BE80-4C69-832C-A3EF552E1F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178842" y="17922117"/>
            <a:ext cx="6295950" cy="5326517"/>
          </a:xfrm>
          <a:prstGeom prst="rect">
            <a:avLst/>
          </a:prstGeom>
        </p:spPr>
      </p:pic>
      <p:pic>
        <p:nvPicPr>
          <p:cNvPr id="47" name="Picture 46">
            <a:extLst>
              <a:ext uri="{FF2B5EF4-FFF2-40B4-BE49-F238E27FC236}">
                <a16:creationId xmlns:a16="http://schemas.microsoft.com/office/drawing/2014/main" id="{38B7C811-F8EC-4530-80A5-38F5CD8408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844443" y="17836600"/>
            <a:ext cx="5236461" cy="5264547"/>
          </a:xfrm>
          <a:prstGeom prst="rect">
            <a:avLst/>
          </a:prstGeom>
        </p:spPr>
      </p:pic>
      <p:pic>
        <p:nvPicPr>
          <p:cNvPr id="48" name="Picture 47">
            <a:extLst>
              <a:ext uri="{FF2B5EF4-FFF2-40B4-BE49-F238E27FC236}">
                <a16:creationId xmlns:a16="http://schemas.microsoft.com/office/drawing/2014/main" id="{371D5B1F-56B8-4570-BFE3-F79CBD66656A}"/>
              </a:ext>
            </a:extLst>
          </p:cNvPr>
          <p:cNvPicPr>
            <a:picLocks noChangeAspect="1"/>
          </p:cNvPicPr>
          <p:nvPr/>
        </p:nvPicPr>
        <p:blipFill>
          <a:blip r:embed="rId9"/>
          <a:stretch>
            <a:fillRect/>
          </a:stretch>
        </p:blipFill>
        <p:spPr>
          <a:xfrm>
            <a:off x="7062281" y="185035"/>
            <a:ext cx="8676325" cy="1981591"/>
          </a:xfrm>
          <a:prstGeom prst="rect">
            <a:avLst/>
          </a:prstGeom>
        </p:spPr>
      </p:pic>
      <p:pic>
        <p:nvPicPr>
          <p:cNvPr id="49" name="Picture 48">
            <a:extLst>
              <a:ext uri="{FF2B5EF4-FFF2-40B4-BE49-F238E27FC236}">
                <a16:creationId xmlns:a16="http://schemas.microsoft.com/office/drawing/2014/main" id="{D4F1F69D-BE71-4952-BF81-36ECC834E6B3}"/>
              </a:ext>
            </a:extLst>
          </p:cNvPr>
          <p:cNvPicPr>
            <a:picLocks noChangeAspect="1"/>
          </p:cNvPicPr>
          <p:nvPr/>
        </p:nvPicPr>
        <p:blipFill>
          <a:blip r:embed="rId10"/>
          <a:stretch>
            <a:fillRect/>
          </a:stretch>
        </p:blipFill>
        <p:spPr>
          <a:xfrm>
            <a:off x="18813294" y="206806"/>
            <a:ext cx="4871793" cy="2212899"/>
          </a:xfrm>
          <a:prstGeom prst="rect">
            <a:avLst/>
          </a:prstGeom>
        </p:spPr>
      </p:pic>
      <p:pic>
        <p:nvPicPr>
          <p:cNvPr id="50" name="Picture 49">
            <a:extLst>
              <a:ext uri="{FF2B5EF4-FFF2-40B4-BE49-F238E27FC236}">
                <a16:creationId xmlns:a16="http://schemas.microsoft.com/office/drawing/2014/main" id="{AF293033-E0CD-4C26-A874-73A60EEA9324}"/>
              </a:ext>
            </a:extLst>
          </p:cNvPr>
          <p:cNvPicPr>
            <a:picLocks noChangeAspect="1"/>
          </p:cNvPicPr>
          <p:nvPr/>
        </p:nvPicPr>
        <p:blipFill>
          <a:blip r:embed="rId11"/>
          <a:stretch>
            <a:fillRect/>
          </a:stretch>
        </p:blipFill>
        <p:spPr>
          <a:xfrm>
            <a:off x="243540" y="25211097"/>
            <a:ext cx="8971216" cy="4719803"/>
          </a:xfrm>
          <a:prstGeom prst="rect">
            <a:avLst/>
          </a:prstGeom>
        </p:spPr>
      </p:pic>
      <p:pic>
        <p:nvPicPr>
          <p:cNvPr id="52" name="Picture 51">
            <a:extLst>
              <a:ext uri="{FF2B5EF4-FFF2-40B4-BE49-F238E27FC236}">
                <a16:creationId xmlns:a16="http://schemas.microsoft.com/office/drawing/2014/main" id="{F7A9E62E-7ADF-4D75-AEF1-1D1A3FE1CAE4}"/>
              </a:ext>
            </a:extLst>
          </p:cNvPr>
          <p:cNvPicPr>
            <a:picLocks noChangeAspect="1"/>
          </p:cNvPicPr>
          <p:nvPr/>
        </p:nvPicPr>
        <p:blipFill>
          <a:blip r:embed="rId12"/>
          <a:stretch>
            <a:fillRect/>
          </a:stretch>
        </p:blipFill>
        <p:spPr>
          <a:xfrm>
            <a:off x="9345236" y="25236868"/>
            <a:ext cx="7667298" cy="4734659"/>
          </a:xfrm>
          <a:prstGeom prst="rect">
            <a:avLst/>
          </a:prstGeom>
        </p:spPr>
      </p:pic>
      <p:pic>
        <p:nvPicPr>
          <p:cNvPr id="53" name="Picture 52">
            <a:extLst>
              <a:ext uri="{FF2B5EF4-FFF2-40B4-BE49-F238E27FC236}">
                <a16:creationId xmlns:a16="http://schemas.microsoft.com/office/drawing/2014/main" id="{F414A126-ACB3-4950-B57F-A250EADCB5C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7125" y="30269759"/>
            <a:ext cx="5630408" cy="6062847"/>
          </a:xfrm>
          <a:prstGeom prst="rect">
            <a:avLst/>
          </a:prstGeom>
        </p:spPr>
      </p:pic>
      <p:sp>
        <p:nvSpPr>
          <p:cNvPr id="54" name="Google Shape;109;p1">
            <a:extLst>
              <a:ext uri="{FF2B5EF4-FFF2-40B4-BE49-F238E27FC236}">
                <a16:creationId xmlns:a16="http://schemas.microsoft.com/office/drawing/2014/main" id="{A0D34BA4-4821-4B98-91F2-36AE84E75D3C}"/>
              </a:ext>
            </a:extLst>
          </p:cNvPr>
          <p:cNvSpPr/>
          <p:nvPr/>
        </p:nvSpPr>
        <p:spPr>
          <a:xfrm>
            <a:off x="17365636" y="29316312"/>
            <a:ext cx="11473947"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56" name="Google Shape;107;p1">
            <a:extLst>
              <a:ext uri="{FF2B5EF4-FFF2-40B4-BE49-F238E27FC236}">
                <a16:creationId xmlns:a16="http://schemas.microsoft.com/office/drawing/2014/main" id="{2EC807BA-50C8-4A8B-8A7B-E887EA8B77DA}"/>
              </a:ext>
            </a:extLst>
          </p:cNvPr>
          <p:cNvSpPr/>
          <p:nvPr/>
        </p:nvSpPr>
        <p:spPr>
          <a:xfrm>
            <a:off x="18035080" y="26190338"/>
            <a:ext cx="10716179"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a:t>
            </a:r>
            <a:endParaRPr dirty="0"/>
          </a:p>
        </p:txBody>
      </p:sp>
      <p:sp>
        <p:nvSpPr>
          <p:cNvPr id="57" name="Google Shape;107;p1">
            <a:extLst>
              <a:ext uri="{FF2B5EF4-FFF2-40B4-BE49-F238E27FC236}">
                <a16:creationId xmlns:a16="http://schemas.microsoft.com/office/drawing/2014/main" id="{EF0E3E07-FA7A-4412-886E-E757466E99FD}"/>
              </a:ext>
            </a:extLst>
          </p:cNvPr>
          <p:cNvSpPr/>
          <p:nvPr/>
        </p:nvSpPr>
        <p:spPr>
          <a:xfrm>
            <a:off x="17316891" y="23571466"/>
            <a:ext cx="11102043"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pic>
        <p:nvPicPr>
          <p:cNvPr id="58" name="Content Placeholder 9">
            <a:extLst>
              <a:ext uri="{FF2B5EF4-FFF2-40B4-BE49-F238E27FC236}">
                <a16:creationId xmlns:a16="http://schemas.microsoft.com/office/drawing/2014/main" id="{535EEDF3-271F-4C6D-8092-37CBF0798DB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926129" y="33792199"/>
            <a:ext cx="6758958" cy="5459711"/>
          </a:xfrm>
          <a:prstGeom prst="rect">
            <a:avLst/>
          </a:prstGeom>
        </p:spPr>
      </p:pic>
      <p:pic>
        <p:nvPicPr>
          <p:cNvPr id="60" name="Picture 59">
            <a:extLst>
              <a:ext uri="{FF2B5EF4-FFF2-40B4-BE49-F238E27FC236}">
                <a16:creationId xmlns:a16="http://schemas.microsoft.com/office/drawing/2014/main" id="{57FDF56F-F2CD-467A-868D-115ED1353FF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685087" y="33813334"/>
            <a:ext cx="6516273" cy="5415279"/>
          </a:xfrm>
          <a:prstGeom prst="rect">
            <a:avLst/>
          </a:prstGeom>
        </p:spPr>
      </p:pic>
      <p:graphicFrame>
        <p:nvGraphicFramePr>
          <p:cNvPr id="3" name="Table 2">
            <a:extLst>
              <a:ext uri="{FF2B5EF4-FFF2-40B4-BE49-F238E27FC236}">
                <a16:creationId xmlns:a16="http://schemas.microsoft.com/office/drawing/2014/main" id="{F85579E2-F685-4840-878A-530EEEC9882A}"/>
              </a:ext>
            </a:extLst>
          </p:cNvPr>
          <p:cNvGraphicFramePr>
            <a:graphicFrameLocks noGrp="1"/>
          </p:cNvGraphicFramePr>
          <p:nvPr>
            <p:extLst>
              <p:ext uri="{D42A27DB-BD31-4B8C-83A1-F6EECF244321}">
                <p14:modId xmlns:p14="http://schemas.microsoft.com/office/powerpoint/2010/main" val="3191692041"/>
              </p:ext>
            </p:extLst>
          </p:nvPr>
        </p:nvGraphicFramePr>
        <p:xfrm>
          <a:off x="16904" y="30231174"/>
          <a:ext cx="11101626" cy="6101432"/>
        </p:xfrm>
        <a:graphic>
          <a:graphicData uri="http://schemas.openxmlformats.org/drawingml/2006/table">
            <a:tbl>
              <a:tblPr firstRow="1" firstCol="1" bandRow="1"/>
              <a:tblGrid>
                <a:gridCol w="2026542">
                  <a:extLst>
                    <a:ext uri="{9D8B030D-6E8A-4147-A177-3AD203B41FA5}">
                      <a16:colId xmlns:a16="http://schemas.microsoft.com/office/drawing/2014/main" val="1063674499"/>
                    </a:ext>
                  </a:extLst>
                </a:gridCol>
                <a:gridCol w="2026542">
                  <a:extLst>
                    <a:ext uri="{9D8B030D-6E8A-4147-A177-3AD203B41FA5}">
                      <a16:colId xmlns:a16="http://schemas.microsoft.com/office/drawing/2014/main" val="1783678901"/>
                    </a:ext>
                  </a:extLst>
                </a:gridCol>
                <a:gridCol w="1569998">
                  <a:extLst>
                    <a:ext uri="{9D8B030D-6E8A-4147-A177-3AD203B41FA5}">
                      <a16:colId xmlns:a16="http://schemas.microsoft.com/office/drawing/2014/main" val="3455183716"/>
                    </a:ext>
                  </a:extLst>
                </a:gridCol>
                <a:gridCol w="2739272">
                  <a:extLst>
                    <a:ext uri="{9D8B030D-6E8A-4147-A177-3AD203B41FA5}">
                      <a16:colId xmlns:a16="http://schemas.microsoft.com/office/drawing/2014/main" val="927874910"/>
                    </a:ext>
                  </a:extLst>
                </a:gridCol>
                <a:gridCol w="2739272">
                  <a:extLst>
                    <a:ext uri="{9D8B030D-6E8A-4147-A177-3AD203B41FA5}">
                      <a16:colId xmlns:a16="http://schemas.microsoft.com/office/drawing/2014/main" val="1008409413"/>
                    </a:ext>
                  </a:extLst>
                </a:gridCol>
              </a:tblGrid>
              <a:tr h="321128">
                <a:tc gridSpan="5">
                  <a:txBody>
                    <a:bodyPr/>
                    <a:lstStyle/>
                    <a:p>
                      <a:pPr>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Socio-demographic and Clinical Characteristics of Malaria Cases, Wajir County, Nov-Jan 2024</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KE"/>
                    </a:p>
                  </a:txBody>
                  <a:tcPr/>
                </a:tc>
                <a:tc hMerge="1">
                  <a:txBody>
                    <a:bodyPr/>
                    <a:lstStyle/>
                    <a:p>
                      <a:endParaRPr lang="en-KE"/>
                    </a:p>
                  </a:txBody>
                  <a:tcPr/>
                </a:tc>
                <a:tc hMerge="1">
                  <a:txBody>
                    <a:bodyPr/>
                    <a:lstStyle/>
                    <a:p>
                      <a:endParaRPr lang="en-KE"/>
                    </a:p>
                  </a:txBody>
                  <a:tcPr/>
                </a:tc>
                <a:tc hMerge="1">
                  <a:txBody>
                    <a:bodyPr/>
                    <a:lstStyle/>
                    <a:p>
                      <a:endParaRPr lang="en-KE"/>
                    </a:p>
                  </a:txBody>
                  <a:tcPr/>
                </a:tc>
                <a:extLst>
                  <a:ext uri="{0D108BD9-81ED-4DB2-BD59-A6C34878D82A}">
                    <a16:rowId xmlns:a16="http://schemas.microsoft.com/office/drawing/2014/main" val="2214219321"/>
                  </a:ext>
                </a:extLst>
              </a:tr>
              <a:tr h="321128">
                <a:tc gridSpan="2">
                  <a:txBody>
                    <a:bodyPr/>
                    <a:lstStyle/>
                    <a:p>
                      <a:pPr marL="228600" algn="ctr">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Variable</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KE"/>
                    </a:p>
                  </a:txBody>
                  <a:tcPr/>
                </a:tc>
                <a:tc>
                  <a:txBody>
                    <a:bodyPr/>
                    <a:lstStyle/>
                    <a:p>
                      <a:pPr>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Frequency</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Percent %</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95% C. I</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8552292"/>
                  </a:ext>
                </a:extLst>
              </a:tr>
              <a:tr h="321128">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Sex</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Female</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372</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34.35</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31.58 - 37.23</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09910514"/>
                  </a:ext>
                </a:extLst>
              </a:tr>
              <a:tr h="321128">
                <a:tc>
                  <a:txBody>
                    <a:bodyPr/>
                    <a:lstStyle/>
                    <a:p>
                      <a:endParaRPr lang="en-KE" sz="180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Male</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711</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65.65</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62.77 - 68.42</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3900628"/>
                  </a:ext>
                </a:extLst>
              </a:tr>
              <a:tr h="321128">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Age</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&lt;5 years</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147</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13.57</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11.66 - 15.74</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13184277"/>
                  </a:ext>
                </a:extLst>
              </a:tr>
              <a:tr h="321128">
                <a:tc>
                  <a:txBody>
                    <a:bodyPr/>
                    <a:lstStyle/>
                    <a:p>
                      <a:endParaRPr lang="en-KE" sz="180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 5 years</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936</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86.43</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84.26 - 88.34</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1720379"/>
                  </a:ext>
                </a:extLst>
              </a:tr>
              <a:tr h="321128">
                <a:tc rowSpan="6">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Residence</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Eldas</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231</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21.33</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18.99 - 23.87</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73035582"/>
                  </a:ext>
                </a:extLst>
              </a:tr>
              <a:tr h="321128">
                <a:tc vMerge="1">
                  <a:txBody>
                    <a:bodyPr/>
                    <a:lstStyle/>
                    <a:p>
                      <a:endParaRPr lang="en-KE"/>
                    </a:p>
                  </a:txBody>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Tarbaj</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44</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4.06</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3.04 - 5.41</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31072303"/>
                  </a:ext>
                </a:extLst>
              </a:tr>
              <a:tr h="321128">
                <a:tc vMerge="1">
                  <a:txBody>
                    <a:bodyPr/>
                    <a:lstStyle/>
                    <a:p>
                      <a:endParaRPr lang="en-KE"/>
                    </a:p>
                  </a:txBody>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Wajir East</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71</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6.56</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5.23 - 8.19</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14891248"/>
                  </a:ext>
                </a:extLst>
              </a:tr>
              <a:tr h="321128">
                <a:tc vMerge="1">
                  <a:txBody>
                    <a:bodyPr/>
                    <a:lstStyle/>
                    <a:p>
                      <a:endParaRPr lang="en-KE"/>
                    </a:p>
                  </a:txBody>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Wajir North</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553</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51.06</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48.09 - 54.03</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34810696"/>
                  </a:ext>
                </a:extLst>
              </a:tr>
              <a:tr h="321128">
                <a:tc vMerge="1">
                  <a:txBody>
                    <a:bodyPr/>
                    <a:lstStyle/>
                    <a:p>
                      <a:endParaRPr lang="en-KE"/>
                    </a:p>
                  </a:txBody>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Wajir South</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0.74</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0.37 - 1.45</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0925876"/>
                  </a:ext>
                </a:extLst>
              </a:tr>
              <a:tr h="321128">
                <a:tc vMerge="1">
                  <a:txBody>
                    <a:bodyPr/>
                    <a:lstStyle/>
                    <a:p>
                      <a:endParaRPr lang="en-KE"/>
                    </a:p>
                  </a:txBody>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Wajir West</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176</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16.25</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14.17 - 18.57</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39379008"/>
                  </a:ext>
                </a:extLst>
              </a:tr>
              <a:tr h="321128">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8881534"/>
                  </a:ext>
                </a:extLst>
              </a:tr>
              <a:tr h="321128">
                <a:tc rowSpan="2">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Care</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In patient</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118</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10.90</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9.18 - 12.89</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2966742"/>
                  </a:ext>
                </a:extLst>
              </a:tr>
              <a:tr h="321128">
                <a:tc vMerge="1">
                  <a:txBody>
                    <a:bodyPr/>
                    <a:lstStyle/>
                    <a:p>
                      <a:endParaRPr lang="en-KE"/>
                    </a:p>
                  </a:txBody>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Out patient</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965</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89.10</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87.11 - 90.82</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741574"/>
                  </a:ext>
                </a:extLst>
              </a:tr>
              <a:tr h="321128">
                <a:tc rowSpan="4">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Species</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P.Falciparum</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967</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89.29</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228600">
                        <a:lnSpc>
                          <a:spcPct val="107000"/>
                        </a:lnSpc>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87.31 - 90.99</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93303954"/>
                  </a:ext>
                </a:extLst>
              </a:tr>
              <a:tr h="321128">
                <a:tc vMerge="1">
                  <a:txBody>
                    <a:bodyPr/>
                    <a:lstStyle/>
                    <a:p>
                      <a:endParaRPr lang="en-KE"/>
                    </a:p>
                  </a:txBody>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P.Malariae</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83</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7.66</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6.22 - 9.40</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75999955"/>
                  </a:ext>
                </a:extLst>
              </a:tr>
              <a:tr h="321128">
                <a:tc vMerge="1">
                  <a:txBody>
                    <a:bodyPr/>
                    <a:lstStyle/>
                    <a:p>
                      <a:endParaRPr lang="en-KE"/>
                    </a:p>
                  </a:txBody>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P.Ovale</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0.09</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0.02 - 0.52</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74925958"/>
                  </a:ext>
                </a:extLst>
              </a:tr>
              <a:tr h="321128">
                <a:tc vMerge="1">
                  <a:txBody>
                    <a:bodyPr/>
                    <a:lstStyle/>
                    <a:p>
                      <a:endParaRPr lang="en-KE"/>
                    </a:p>
                  </a:txBody>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P.Vivax</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32</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2.95</a:t>
                      </a:r>
                      <a:endParaRPr lang="en-K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228600">
                        <a:lnSpc>
                          <a:spcPct val="107000"/>
                        </a:lnSpc>
                        <a:spcAft>
                          <a:spcPts val="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2.10 - 4.14</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1402177"/>
                  </a:ext>
                </a:extLst>
              </a:tr>
            </a:tbl>
          </a:graphicData>
        </a:graphic>
      </p:graphicFrame>
      <p:pic>
        <p:nvPicPr>
          <p:cNvPr id="4" name="Picture 3">
            <a:extLst>
              <a:ext uri="{FF2B5EF4-FFF2-40B4-BE49-F238E27FC236}">
                <a16:creationId xmlns:a16="http://schemas.microsoft.com/office/drawing/2014/main" id="{546B7D5B-CCBF-48DB-BDD1-19740D9CF2CE}"/>
              </a:ext>
            </a:extLst>
          </p:cNvPr>
          <p:cNvPicPr>
            <a:picLocks noChangeAspect="1"/>
          </p:cNvPicPr>
          <p:nvPr/>
        </p:nvPicPr>
        <p:blipFill>
          <a:blip r:embed="rId16"/>
          <a:stretch>
            <a:fillRect/>
          </a:stretch>
        </p:blipFill>
        <p:spPr>
          <a:xfrm>
            <a:off x="27252899" y="40204248"/>
            <a:ext cx="2332070" cy="2261777"/>
          </a:xfrm>
          <a:prstGeom prst="rect">
            <a:avLst/>
          </a:prstGeom>
        </p:spPr>
      </p:pic>
      <p:pic>
        <p:nvPicPr>
          <p:cNvPr id="61" name="Picture 60">
            <a:extLst>
              <a:ext uri="{FF2B5EF4-FFF2-40B4-BE49-F238E27FC236}">
                <a16:creationId xmlns:a16="http://schemas.microsoft.com/office/drawing/2014/main" id="{397167B6-79E0-4EA1-919D-62BB530D5991}"/>
              </a:ext>
            </a:extLst>
          </p:cNvPr>
          <p:cNvPicPr>
            <a:picLocks noChangeAspect="1"/>
          </p:cNvPicPr>
          <p:nvPr/>
        </p:nvPicPr>
        <p:blipFill>
          <a:blip r:embed="rId9"/>
          <a:stretch>
            <a:fillRect/>
          </a:stretch>
        </p:blipFill>
        <p:spPr>
          <a:xfrm>
            <a:off x="92632" y="40302669"/>
            <a:ext cx="8265701" cy="2149328"/>
          </a:xfrm>
          <a:prstGeom prst="rect">
            <a:avLst/>
          </a:prstGeom>
        </p:spPr>
      </p:pic>
      <p:pic>
        <p:nvPicPr>
          <p:cNvPr id="5" name="Picture 4">
            <a:extLst>
              <a:ext uri="{FF2B5EF4-FFF2-40B4-BE49-F238E27FC236}">
                <a16:creationId xmlns:a16="http://schemas.microsoft.com/office/drawing/2014/main" id="{64A8DC72-B202-4205-9590-F09A4750AFBF}"/>
              </a:ext>
            </a:extLst>
          </p:cNvPr>
          <p:cNvPicPr>
            <a:picLocks noChangeAspect="1"/>
          </p:cNvPicPr>
          <p:nvPr/>
        </p:nvPicPr>
        <p:blipFill>
          <a:blip r:embed="rId17"/>
          <a:stretch>
            <a:fillRect/>
          </a:stretch>
        </p:blipFill>
        <p:spPr>
          <a:xfrm>
            <a:off x="10508066" y="40316697"/>
            <a:ext cx="7916585" cy="2149328"/>
          </a:xfrm>
          <a:prstGeom prst="rect">
            <a:avLst/>
          </a:prstGeom>
        </p:spPr>
      </p:pic>
      <p:pic>
        <p:nvPicPr>
          <p:cNvPr id="6" name="Picture 5">
            <a:extLst>
              <a:ext uri="{FF2B5EF4-FFF2-40B4-BE49-F238E27FC236}">
                <a16:creationId xmlns:a16="http://schemas.microsoft.com/office/drawing/2014/main" id="{C6F01BFE-3331-43AB-B4A7-A25C7372B059}"/>
              </a:ext>
            </a:extLst>
          </p:cNvPr>
          <p:cNvPicPr>
            <a:picLocks noChangeAspect="1"/>
          </p:cNvPicPr>
          <p:nvPr/>
        </p:nvPicPr>
        <p:blipFill>
          <a:blip r:embed="rId18"/>
          <a:stretch>
            <a:fillRect/>
          </a:stretch>
        </p:blipFill>
        <p:spPr>
          <a:xfrm>
            <a:off x="19898781" y="40201789"/>
            <a:ext cx="4405859" cy="2345650"/>
          </a:xfrm>
          <a:prstGeom prst="rect">
            <a:avLst/>
          </a:prstGeom>
        </p:spPr>
      </p:pic>
      <p:sp>
        <p:nvSpPr>
          <p:cNvPr id="9" name="Rectangle 3">
            <a:extLst>
              <a:ext uri="{FF2B5EF4-FFF2-40B4-BE49-F238E27FC236}">
                <a16:creationId xmlns:a16="http://schemas.microsoft.com/office/drawing/2014/main" id="{13FA5076-8DE0-4279-BF4B-96C4EFE930EB}"/>
              </a:ext>
            </a:extLst>
          </p:cNvPr>
          <p:cNvSpPr>
            <a:spLocks noChangeArrowheads="1"/>
          </p:cNvSpPr>
          <p:nvPr/>
        </p:nvSpPr>
        <p:spPr bwMode="auto">
          <a:xfrm>
            <a:off x="17012534" y="24206821"/>
            <a:ext cx="13188826"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KE" sz="3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majority of the malaria cases were males and over 5</a:t>
            </a:r>
            <a:r>
              <a:rPr kumimoji="0" lang="en-US" altLang="en-KE"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years old</a:t>
            </a:r>
            <a:r>
              <a:rPr kumimoji="0" lang="en-US" altLang="en-KE" sz="3200" b="0" i="0" u="none" strike="noStrike" cap="none" normalizeH="0" baseline="0" dirty="0">
                <a:ln>
                  <a:noFill/>
                </a:ln>
                <a:solidFill>
                  <a:schemeClr val="tx1"/>
                </a:solidFill>
                <a:effectLst/>
                <a:ea typeface="Times New Roman" panose="02020603050405020304" pitchFamily="18" charset="0"/>
              </a:rPr>
              <a:t>, possibly linked to cultural practices in a nomadic</a:t>
            </a:r>
            <a:r>
              <a:rPr kumimoji="0" lang="en-US" altLang="en-KE" sz="3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KE" sz="3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pastoralist</a:t>
            </a:r>
          </a:p>
          <a:p>
            <a:pPr marL="342900" lvl="0" indent="-342900" eaLnBrk="0" fontAlgn="base" hangingPunct="0">
              <a:spcBef>
                <a:spcPct val="0"/>
              </a:spcBef>
              <a:spcAft>
                <a:spcPct val="0"/>
              </a:spcAft>
              <a:buClrTx/>
              <a:buFont typeface="Arial" panose="020B0604020202020204" pitchFamily="34" charset="0"/>
              <a:buChar char="•"/>
            </a:pPr>
            <a:r>
              <a:rPr lang="en-US" altLang="en-KE" sz="32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New parasites, such as </a:t>
            </a:r>
            <a:r>
              <a:rPr lang="en-US" altLang="en-KE" sz="32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P.vivax</a:t>
            </a:r>
            <a:r>
              <a:rPr lang="en-US" altLang="en-KE" sz="32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call for new diagnostics and unavailable treatment strategies in Wajir</a:t>
            </a:r>
          </a:p>
          <a:p>
            <a:pPr marL="342900" lvl="0" indent="-342900" eaLnBrk="0" fontAlgn="base" hangingPunct="0">
              <a:spcBef>
                <a:spcPct val="0"/>
              </a:spcBef>
              <a:spcAft>
                <a:spcPct val="0"/>
              </a:spcAft>
              <a:buClrTx/>
              <a:buFont typeface="Arial" panose="020B0604020202020204" pitchFamily="34" charset="0"/>
              <a:buChar char="•"/>
            </a:pPr>
            <a:r>
              <a:rPr lang="en-US" altLang="en-KE" sz="32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Nearly half of the malaria cases were seen in private facilities, which do not report monthly to the KHIS. These facilities lack the recommended registers and monthly reporting tools; therefore, most cases are missed in the system</a:t>
            </a:r>
          </a:p>
          <a:p>
            <a:pPr marL="342900" lvl="0" indent="-342900" eaLnBrk="0" fontAlgn="base" hangingPunct="0">
              <a:spcBef>
                <a:spcPct val="0"/>
              </a:spcBef>
              <a:spcAft>
                <a:spcPct val="0"/>
              </a:spcAft>
              <a:buClrTx/>
              <a:buFont typeface="Arial" panose="020B0604020202020204" pitchFamily="34" charset="0"/>
              <a:buChar char="•"/>
            </a:pPr>
            <a:r>
              <a:rPr lang="en-US" altLang="en-KE" sz="32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Data discrepancies across all levels were noted. Poor filling of registers, high staff turnover and lack of mentorship were some reasons the healthcare workers cited.</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KE" sz="40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409</TotalTime>
  <Words>566</Words>
  <Application>Microsoft Office PowerPoint</Application>
  <PresentationFormat>Custom</PresentationFormat>
  <Paragraphs>117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Diana Rose Mwaura</cp:lastModifiedBy>
  <cp:revision>31</cp:revision>
  <dcterms:created xsi:type="dcterms:W3CDTF">2018-08-09T14:20:14Z</dcterms:created>
  <dcterms:modified xsi:type="dcterms:W3CDTF">2026-04-27T18:20:40Z</dcterms:modified>
</cp:coreProperties>
</file>